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FB79"/>
    <a:srgbClr val="39E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86369" autoAdjust="0"/>
  </p:normalViewPr>
  <p:slideViewPr>
    <p:cSldViewPr>
      <p:cViewPr varScale="1">
        <p:scale>
          <a:sx n="114" d="100"/>
          <a:sy n="114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2594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dirty="0">
                <a:solidFill>
                  <a:srgbClr val="FFFF00"/>
                </a:solidFill>
                <a:latin typeface="arial"/>
              </a:rPr>
              <a:t>Правила пользования газом и газовым оборудованием</a:t>
            </a:r>
            <a:r>
              <a:rPr lang="ru-RU" b="1" dirty="0">
                <a:solidFill>
                  <a:srgbClr val="FFFF00"/>
                </a:solidFill>
                <a:latin typeface="arial"/>
              </a:rPr>
              <a:t/>
            </a:r>
            <a:br>
              <a:rPr lang="ru-RU" b="1" dirty="0">
                <a:solidFill>
                  <a:srgbClr val="FFFF00"/>
                </a:solidFill>
                <a:latin typeface="arial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Общие </a:t>
            </a:r>
            <a:r>
              <a:rPr lang="ru-RU" dirty="0">
                <a:solidFill>
                  <a:srgbClr val="FFFF00"/>
                </a:solidFill>
              </a:rPr>
              <a:t>правила пользования газом, газовыми приборами и оборудованием: </a:t>
            </a:r>
          </a:p>
          <a:p>
            <a:r>
              <a:rPr lang="ru-RU" dirty="0">
                <a:solidFill>
                  <a:srgbClr val="FFFF00"/>
                </a:solidFill>
              </a:rPr>
              <a:t>• допускайте к установке, ремонту и проверке газового оборудования только квалифицированных специалистов; </a:t>
            </a:r>
          </a:p>
          <a:p>
            <a:r>
              <a:rPr lang="ru-RU" dirty="0">
                <a:solidFill>
                  <a:srgbClr val="FFFF00"/>
                </a:solidFill>
              </a:rPr>
              <a:t>• не привязывайте к газовым трубам, оборудованию и кранам веревки и не сушите вещи; </a:t>
            </a:r>
          </a:p>
          <a:p>
            <a:r>
              <a:rPr lang="ru-RU" dirty="0">
                <a:solidFill>
                  <a:srgbClr val="FFFF00"/>
                </a:solidFill>
              </a:rPr>
              <a:t>• снимая показания счетчика газа бытового нельзя подсвечивать циферблаты огнем; </a:t>
            </a:r>
          </a:p>
          <a:p>
            <a:r>
              <a:rPr lang="ru-RU" dirty="0">
                <a:solidFill>
                  <a:srgbClr val="FFFF00"/>
                </a:solidFill>
              </a:rPr>
              <a:t>• не оставляйте без присмотра и на ночь работающие газовые приборы; </a:t>
            </a:r>
          </a:p>
          <a:p>
            <a:r>
              <a:rPr lang="ru-RU" dirty="0">
                <a:solidFill>
                  <a:srgbClr val="FFFF00"/>
                </a:solidFill>
              </a:rPr>
              <a:t>• нельзя поворачивать ручку крана газового ключами или клещами, стучать по горелкам, кранам и счетчикам тяжелыми предметами; </a:t>
            </a:r>
          </a:p>
          <a:p>
            <a:r>
              <a:rPr lang="ru-RU" dirty="0">
                <a:solidFill>
                  <a:srgbClr val="FFFF00"/>
                </a:solidFill>
              </a:rPr>
              <a:t>• не пользуйтесь газифицированными печами и газовыми колонками со слабой тягой в дымоходе; </a:t>
            </a:r>
          </a:p>
          <a:p>
            <a:r>
              <a:rPr lang="ru-RU" dirty="0">
                <a:solidFill>
                  <a:srgbClr val="FFFF00"/>
                </a:solidFill>
              </a:rPr>
              <a:t>• не допускайте детей к газовому оборудованию; </a:t>
            </a:r>
          </a:p>
          <a:p>
            <a:r>
              <a:rPr lang="ru-RU" dirty="0">
                <a:solidFill>
                  <a:srgbClr val="FFFF00"/>
                </a:solidFill>
              </a:rPr>
              <a:t>• не пользуйтесь помещениями, в которых есть газовые приборы, для отдыха и сна; </a:t>
            </a:r>
          </a:p>
          <a:p>
            <a:r>
              <a:rPr lang="ru-RU" dirty="0">
                <a:solidFill>
                  <a:srgbClr val="FFFF00"/>
                </a:solidFill>
              </a:rPr>
              <a:t>• придерживайтесь следующей последовательности включения в работу газовых приборов: сперва зажгите спичку, а после этого осуществите подачу газа; </a:t>
            </a:r>
          </a:p>
          <a:p>
            <a:r>
              <a:rPr lang="ru-RU" dirty="0">
                <a:solidFill>
                  <a:srgbClr val="FFFF00"/>
                </a:solidFill>
              </a:rPr>
              <a:t>• для большей безопасности следите, чтобы бытовой природный газ горел спокойно, без пропусков в пламени, которые приводят не только к накапливанию в помещении угарного газа, но и к порче горелочных приборов. Пламя должно быть фиолетово-голубого цвета, без желтоватого и оранжевого оттенка. </a:t>
            </a:r>
          </a:p>
        </p:txBody>
      </p:sp>
    </p:spTree>
    <p:extLst>
      <p:ext uri="{BB962C8B-B14F-4D97-AF65-F5344CB8AC3E}">
        <p14:creationId xmlns:p14="http://schemas.microsoft.com/office/powerpoint/2010/main" val="183720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60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0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Внушительная часть взрывов бытового газа и пожаров в жилых домах − следствие пренебрежения безопасностью, незнания элементарных правил пользования газом и халатность в обращении с баллонами сжиженного газа. Во избежание взрывов бытового газа и пожаров от пользования сжиженного газа помните следующие правила: </a:t>
            </a:r>
          </a:p>
          <a:p>
            <a:r>
              <a:rPr lang="ru-RU" dirty="0">
                <a:solidFill>
                  <a:srgbClr val="FFFF00"/>
                </a:solidFill>
              </a:rPr>
              <a:t>• храните баллон со сжиженным газом исключительно в вертикальном положении в проветриваемом помещении; </a:t>
            </a:r>
          </a:p>
          <a:p>
            <a:r>
              <a:rPr lang="ru-RU" dirty="0">
                <a:solidFill>
                  <a:srgbClr val="FFFF00"/>
                </a:solidFill>
              </a:rPr>
              <a:t>• запасные заправленные и пустые газовые баллоны нельзя хранить даже временно в жилом помещении, а также на проходах эвакуации в случае пожара; </a:t>
            </a:r>
          </a:p>
          <a:p>
            <a:r>
              <a:rPr lang="ru-RU" dirty="0">
                <a:solidFill>
                  <a:srgbClr val="FFFF00"/>
                </a:solidFill>
              </a:rPr>
              <a:t>• баллон с газом можно устанавливать в доме там, где поставлены соответствующие приборы, а также на улице. При этом в газифицированной комнате можно держать только один баллон до 55 литров или два не более 27 литров каждый. Внутри дома газовый баллон располагают в метре от плиты, не менее метра от отопительных батарей и не менее двух метров от печной дверцы; </a:t>
            </a:r>
          </a:p>
          <a:p>
            <a:r>
              <a:rPr lang="ru-RU" dirty="0">
                <a:solidFill>
                  <a:srgbClr val="FFFF00"/>
                </a:solidFill>
              </a:rPr>
              <a:t>• если газовый баллон неисправен, не ремонтируйте его самостоятельно, а сдайте в мастерскую; </a:t>
            </a:r>
          </a:p>
          <a:p>
            <a:r>
              <a:rPr lang="ru-RU" dirty="0">
                <a:solidFill>
                  <a:srgbClr val="FFFF00"/>
                </a:solidFill>
              </a:rPr>
              <a:t>• перед заменой газового баллона убедитесь, что вентили полного и отработанного баллонов плотно закрыты. После замены для большей безопасности нанесите мыльный раствор на все соединения и убедитесь в их герметичности; </a:t>
            </a:r>
          </a:p>
          <a:p>
            <a:r>
              <a:rPr lang="ru-RU" dirty="0">
                <a:solidFill>
                  <a:srgbClr val="FFFF00"/>
                </a:solidFill>
              </a:rPr>
              <a:t>• не заменяйте газовый баллон, если в помещении есть пламя и включенные электрические приборы; </a:t>
            </a:r>
          </a:p>
          <a:p>
            <a:r>
              <a:rPr lang="ru-RU" dirty="0">
                <a:solidFill>
                  <a:srgbClr val="FFFF00"/>
                </a:solidFill>
              </a:rPr>
              <a:t>•закончив работу с газом, не забывайте закрывать кран баллона. </a:t>
            </a:r>
          </a:p>
        </p:txBody>
      </p:sp>
    </p:spTree>
    <p:extLst>
      <p:ext uri="{BB962C8B-B14F-4D97-AF65-F5344CB8AC3E}">
        <p14:creationId xmlns:p14="http://schemas.microsoft.com/office/powerpoint/2010/main" val="101986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1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~1\Admin\LOCALS~1\Temp\Rar$DRa0.838\plakaty a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~1\Admin\LOCALS~1\Temp\Rar$DRa0.097\plakaty a4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5746650"/>
          </a:xfrm>
        </p:spPr>
        <p:txBody>
          <a:bodyPr>
            <a:noAutofit/>
          </a:bodyPr>
          <a:lstStyle/>
          <a:p>
            <a:pPr algn="l"/>
            <a:r>
              <a:rPr lang="ru-RU" sz="4800" b="1" u="sng" dirty="0">
                <a:solidFill>
                  <a:srgbClr val="FFFF00"/>
                </a:solidFill>
                <a:latin typeface="Trebuchet MS"/>
              </a:rPr>
              <a:t>Что такое природный газ?</a:t>
            </a:r>
            <a:br>
              <a:rPr lang="ru-RU" sz="4800" b="1" u="sng" dirty="0">
                <a:solidFill>
                  <a:srgbClr val="FFFF00"/>
                </a:solidFill>
                <a:latin typeface="Trebuchet MS"/>
              </a:rPr>
            </a:br>
            <a:r>
              <a:rPr lang="ru-RU" sz="4800" b="1" u="sng" dirty="0" smtClean="0">
                <a:solidFill>
                  <a:srgbClr val="FFFF00"/>
                </a:solidFill>
              </a:rPr>
              <a:t/>
            </a:r>
            <a:br>
              <a:rPr lang="ru-RU" sz="4800" b="1" u="sng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Природный </a:t>
            </a:r>
            <a:r>
              <a:rPr lang="ru-RU" sz="2400" dirty="0">
                <a:solidFill>
                  <a:srgbClr val="FFFF00"/>
                </a:solidFill>
              </a:rPr>
              <a:t>газ – это смесь газов, сформировавшихся миллионы лет назад в недрах земной коры в результате преобразования органических веществ в осадочных породах.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Основную часть природного газа (до 98%) составляет метан, химическая формула которого – CH4. Это означает, что в одной молекуле метана содержится один атом углерода и четыре атома водорода. В состав природного газа могут входить и другие вещества, состоящие из атомов водорода и углерода, – этан C2H6, пропан C3H8 и бутан С4Н10. Кроме того, он может содержать водород, серу, диоксид углерода, азот, гелий, пары воды и незначительное количество других примесей.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0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~1\Admin\LOCALS~1\Temp\Rar$DRa0.834\plakaty a4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~1\Admin\LOCALS~1\Temp\Rar$DRa0.495\plakaty a4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~1\Admin\LOCALS~1\Temp\Rar$DRa0.237\plakaty a4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~1\Admin\LOCALS~1\Temp\Rar$DRa0.038\plakaty a4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u="sng" dirty="0">
                <a:solidFill>
                  <a:srgbClr val="5FFB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вас, ваших близких и соседей зависит от правильного и своевременного выполнения вами правил пользования бытовым газом и газовыми приборами.</a:t>
            </a:r>
          </a:p>
          <a:p>
            <a:endParaRPr lang="ru-RU" sz="4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1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FFFF00"/>
                </a:solidFill>
              </a:rPr>
              <a:t>Когда появился природный газ?</a:t>
            </a:r>
            <a:endParaRPr lang="ru-RU" sz="4800" b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91264" cy="456937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Процессы, благодаря которым образовался природный газ, начались примерно 300-400 миллионов лет назад. Тогда наша планета выглядела совсем иначе: вся ее поверхность была покрыта мировым океаном, в котором обитали первые примитивные живые организмы – рачки, моллюски, планктон. Умирая, они опускались на дно океана и с течением времени их останки покрывались песком и спрессовывались в слои породы. Огромное давление воды и близость раскаленного земного ядра создали особые условия для химических процессов, в результате которых из этих органических останков животных и растений в толще земли образовались различные полезные ископаемые – каменный уголь, нефть и природный газ. Считается, что это произошло примерно 50-100 миллионов лет назад.</a:t>
            </a:r>
          </a:p>
        </p:txBody>
      </p:sp>
    </p:spTree>
    <p:extLst>
      <p:ext uri="{BB962C8B-B14F-4D97-AF65-F5344CB8AC3E}">
        <p14:creationId xmlns:p14="http://schemas.microsoft.com/office/powerpoint/2010/main" val="37789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12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FFFF00"/>
                </a:solidFill>
              </a:rPr>
              <a:t>Как добывают природный газ?</a:t>
            </a:r>
            <a:endParaRPr lang="ru-RU" sz="6000" b="1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FF00"/>
                </a:solidFill>
                <a:latin typeface="Trebuchet MS"/>
              </a:rPr>
              <a:t>Природный газ поступает на поверхность через скважину – длинный узкий ход, ведущий вглубь земли к месторождению. Под землей газ находится под давлением, которое в несколько раз превышает атмосферное, поэтому он сам поднимается вверх по скважине.</a:t>
            </a:r>
          </a:p>
          <a:p>
            <a:r>
              <a:rPr lang="ru-RU" dirty="0">
                <a:solidFill>
                  <a:srgbClr val="FFFF00"/>
                </a:solidFill>
                <a:latin typeface="Trebuchet MS"/>
              </a:rPr>
              <a:t>Чтобы пробурить скважину, используют буровую установку. Представь себе огромное сверло, которое постепенно, метр за метром, все глубже погружается в землю – это и есть бур, с его помощью «просверливается» скважина.</a:t>
            </a:r>
          </a:p>
          <a:p>
            <a:r>
              <a:rPr lang="ru-RU" dirty="0">
                <a:solidFill>
                  <a:srgbClr val="FFFF00"/>
                </a:solidFill>
                <a:latin typeface="Trebuchet MS"/>
              </a:rPr>
              <a:t>Иногда месторождения газа находятся не на суше, а на дне моря или океана, тогда для добычи газа используют морские буровые платформы. Это настоящий плавучий завод. Платформа приплывает к месторождению, там упирается в дно специальными опорами, бурит в нем скважину и затем добывает из нее газ.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2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Бытовой газ не только благо для человека, но и источник повышенной опасности. В быту используют два вида природного газа: магистральный, который поступает в дома по трубам, и сжиженный, продающийся в баллонах.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3356992"/>
            <a:ext cx="9145016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0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115"/>
            <a:ext cx="9144000" cy="312285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FF00"/>
                </a:solidFill>
              </a:rPr>
              <a:t>Утечка бытового газа может вызвать отравление или привести к взрыву. Поэтому чтобы обеспечить себе безопасность и не подвергать себя и жизни окружающих вас людей смертельной угрозе, помните и соблюдайте правила пользования газом и бытовыми газовыми приборами.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140968"/>
            <a:ext cx="5374415" cy="347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03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783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Правила пользования газом и газовым оборудованием </vt:lpstr>
      <vt:lpstr>Что такое природный газ?  Природный газ – это смесь газов, сформировавшихся миллионы лет назад в недрах земной коры в результате преобразования органических веществ в осадочных породах. Основную часть природного газа (до 98%) составляет метан, химическая формула которого – CH4. Это означает, что в одной молекуле метана содержится один атом углерода и четыре атома водорода. В состав природного газа могут входить и другие вещества, состоящие из атомов водорода и углерода, – этан C2H6, пропан C3H8 и бутан С4Н10. Кроме того, он может содержать водород, серу, диоксид углерода, азот, гелий, пары воды и незначительное количество других примесей. </vt:lpstr>
      <vt:lpstr>Презентация PowerPoint</vt:lpstr>
      <vt:lpstr>Когда появился природный газ?</vt:lpstr>
      <vt:lpstr>Презентация PowerPoint</vt:lpstr>
      <vt:lpstr>Как добывают природный газ?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пользования газом и газовым оборудованием </dc:title>
  <cp:lastModifiedBy>Admin</cp:lastModifiedBy>
  <cp:revision>6</cp:revision>
  <dcterms:modified xsi:type="dcterms:W3CDTF">2015-10-18T10:26:53Z</dcterms:modified>
</cp:coreProperties>
</file>